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1" r:id="rId5"/>
    <p:sldId id="262" r:id="rId6"/>
    <p:sldId id="264" r:id="rId7"/>
    <p:sldId id="263" r:id="rId8"/>
    <p:sldId id="265" r:id="rId9"/>
    <p:sldId id="266" r:id="rId10"/>
    <p:sldId id="275" r:id="rId11"/>
    <p:sldId id="267" r:id="rId12"/>
    <p:sldId id="273" r:id="rId13"/>
    <p:sldId id="274" r:id="rId14"/>
    <p:sldId id="287" r:id="rId15"/>
    <p:sldId id="288" r:id="rId16"/>
    <p:sldId id="268" r:id="rId17"/>
    <p:sldId id="269" r:id="rId18"/>
    <p:sldId id="270" r:id="rId19"/>
    <p:sldId id="286" r:id="rId20"/>
    <p:sldId id="271" r:id="rId21"/>
    <p:sldId id="272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9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15" autoAdjust="0"/>
  </p:normalViewPr>
  <p:slideViewPr>
    <p:cSldViewPr>
      <p:cViewPr>
        <p:scale>
          <a:sx n="66" d="100"/>
          <a:sy n="66" d="100"/>
        </p:scale>
        <p:origin x="-9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A2414-15AD-456A-A7FA-467A4D43E73A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76F96-CB61-4530-84E9-2A9B1161AB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4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ydlo_micela.pn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Membrána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google.cz/imgres?q=plazmatick%C3%A1+membr%C3%A1ny&amp;hl=cs&amp;biw=1366&amp;bih=535&amp;tbm=isch&amp;tbnid=XVCF1k49sFIn6M:&amp;imgrefurl=http://www.bioweb.genezis.eu/%3Fcat%3D2%26file%3Dbiomembrany&amp;docid=H2qlulmTQBKiUM&amp;imgurl=http://www.bioweb.genezis.eu/bunka/cytomorfologia/membrana.jpg&amp;w=307&amp;h=217&amp;ei=fNIQT-CvDOaI4gT605H8Aw&amp;zoom=1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Kluk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http://t0.gstatic.com/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?q=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:ANd9GcSde4TyuETkZ42P3HKGYtYpUJSXBPbYM-NZooXH9j2iv5o8Ei9sW2sqodha</a:t>
            </a:r>
          </a:p>
          <a:p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http://t3.gstatic.com/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?q=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:ANd9GcTYLMr1vYFVLdlK9XQyNYKLq9GCvXB2hVH_u_uTK0M504XILhIT</a:t>
            </a:r>
          </a:p>
          <a:p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Maslo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http://t3.gstatic.com/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?q=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:ANd9GcTonMgUf-3HzoEnwQx41D8kolzSahFWaLLtnmj0Vp-c-TL_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Lgih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err="1" smtClean="0"/>
              <a:t>Hambáč</a:t>
            </a:r>
            <a:endParaRPr lang="cs-CZ" dirty="0" smtClean="0"/>
          </a:p>
          <a:p>
            <a:r>
              <a:rPr lang="cs-CZ" dirty="0" smtClean="0"/>
              <a:t>http://www.sodahead.com/fun/who-is-the-freakiest-saturday-morning-monster/question-1307157/</a:t>
            </a:r>
          </a:p>
          <a:p>
            <a:endParaRPr lang="cs-CZ" dirty="0" smtClean="0"/>
          </a:p>
          <a:p>
            <a:r>
              <a:rPr lang="cs-CZ" dirty="0" smtClean="0"/>
              <a:t>Olej</a:t>
            </a:r>
          </a:p>
          <a:p>
            <a:r>
              <a:rPr lang="cs-CZ" dirty="0" smtClean="0"/>
              <a:t>http://i.lidovky.</a:t>
            </a:r>
            <a:r>
              <a:rPr lang="cs-CZ" dirty="0" err="1" smtClean="0"/>
              <a:t>cz</a:t>
            </a:r>
            <a:r>
              <a:rPr lang="cs-CZ" dirty="0" smtClean="0"/>
              <a:t>/10/041/</a:t>
            </a:r>
            <a:r>
              <a:rPr lang="cs-CZ" dirty="0" err="1" smtClean="0"/>
              <a:t>lngal</a:t>
            </a:r>
            <a:r>
              <a:rPr lang="cs-CZ" dirty="0" smtClean="0"/>
              <a:t>/GLU324891_olej.</a:t>
            </a:r>
            <a:r>
              <a:rPr lang="cs-CZ" dirty="0" err="1" smtClean="0"/>
              <a:t>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6F96-CB61-4530-84E9-2A9B1161AB5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Limonen</a:t>
            </a:r>
          </a:p>
          <a:p>
            <a:r>
              <a:rPr lang="cs-CZ" dirty="0" smtClean="0"/>
              <a:t>http://upload.wikimedia.org/wikipedia/commons/9/93/Limonen.png</a:t>
            </a:r>
          </a:p>
          <a:p>
            <a:endParaRPr lang="cs-CZ" dirty="0" smtClean="0"/>
          </a:p>
          <a:p>
            <a:r>
              <a:rPr lang="cs-CZ" dirty="0" smtClean="0"/>
              <a:t>Máta</a:t>
            </a:r>
          </a:p>
          <a:p>
            <a:r>
              <a:rPr lang="cs-CZ" dirty="0" smtClean="0"/>
              <a:t>http://bmprofit.cz/obrazky/recepty/mata2.JPG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6F96-CB61-4530-84E9-2A9B1161AB5B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Brýle</a:t>
            </a:r>
          </a:p>
          <a:p>
            <a:r>
              <a:rPr lang="cs-CZ" dirty="0" smtClean="0"/>
              <a:t>http://www.google.cz/imgres?q=br%C3%BDle&amp;hl=cs&amp;sa=X&amp;biw=1366&amp;bih=535&amp;tbm=isch&amp;prmd=imvnsr&amp;tbnid=-q7SPV3Iz5e7zM:&amp;imgrefurl=http://www.bryle-domu.cz/dioptricke-bryle-retro.html&amp;docid=VoWpmesmXm9LVM&amp;imgurl=http://www.bryle-domu.cz/images/catalog/products/retro-f9-full.jpg&amp;w=800&amp;h=328&amp;ei=_tsQT9rLFMmM4gT776SgBw&amp;zoom=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6F96-CB61-4530-84E9-2A9B1161AB5B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011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6F96-CB61-4530-84E9-2A9B1161AB5B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82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Mrkev</a:t>
            </a:r>
          </a:p>
          <a:p>
            <a:r>
              <a:rPr lang="cs-CZ" dirty="0" smtClean="0"/>
              <a:t>http://i.lidovky.</a:t>
            </a:r>
            <a:r>
              <a:rPr lang="cs-CZ" dirty="0" err="1" smtClean="0"/>
              <a:t>cz</a:t>
            </a:r>
            <a:r>
              <a:rPr lang="cs-CZ" dirty="0" smtClean="0"/>
              <a:t>/11/043/</a:t>
            </a:r>
            <a:r>
              <a:rPr lang="cs-CZ" dirty="0" err="1" smtClean="0"/>
              <a:t>lngal</a:t>
            </a:r>
            <a:r>
              <a:rPr lang="cs-CZ" dirty="0" smtClean="0"/>
              <a:t>/GLU3abf80_mrkev4.jpg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6F96-CB61-4530-84E9-2A9B1161AB5B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Latex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prirodni</a:t>
            </a:r>
            <a:r>
              <a:rPr lang="cs-CZ" dirty="0" smtClean="0"/>
              <a:t>-matrace.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materialy</a:t>
            </a:r>
            <a:r>
              <a:rPr lang="cs-CZ" dirty="0" smtClean="0"/>
              <a:t>-pro-</a:t>
            </a:r>
            <a:r>
              <a:rPr lang="cs-CZ" dirty="0" err="1" smtClean="0"/>
              <a:t>prirodni</a:t>
            </a:r>
            <a:r>
              <a:rPr lang="cs-CZ" dirty="0" smtClean="0"/>
              <a:t>-matrace/</a:t>
            </a:r>
            <a:r>
              <a:rPr lang="cs-CZ" dirty="0" err="1" smtClean="0"/>
              <a:t>picts</a:t>
            </a:r>
            <a:r>
              <a:rPr lang="cs-CZ" dirty="0" smtClean="0"/>
              <a:t>/latex/LATEX16.jpg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6F96-CB61-4530-84E9-2A9B1161AB5B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Steran</a:t>
            </a:r>
            <a:endParaRPr lang="cs-CZ" dirty="0" smtClean="0"/>
          </a:p>
          <a:p>
            <a:r>
              <a:rPr lang="cs-CZ" dirty="0" smtClean="0"/>
              <a:t>http://sci.muni.cz/ptacek/Chemie-bar_soubory/image038.jpg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6F96-CB61-4530-84E9-2A9B1161AB5B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raw</a:t>
            </a:r>
            <a:r>
              <a:rPr lang="cs-CZ" dirty="0" smtClean="0"/>
              <a:t>-</a:t>
            </a:r>
            <a:r>
              <a:rPr lang="cs-CZ" dirty="0" err="1" smtClean="0"/>
              <a:t>milk</a:t>
            </a:r>
            <a:r>
              <a:rPr lang="cs-CZ" dirty="0" smtClean="0"/>
              <a:t>-</a:t>
            </a:r>
            <a:r>
              <a:rPr lang="cs-CZ" dirty="0" err="1" smtClean="0"/>
              <a:t>facts.com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/Cholesterol2.gif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6F96-CB61-4530-84E9-2A9B1161AB5B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http://dooktor.pl/image_atta/art/M17txg85m6c6uATEQSm0LqDU29l8jl.jpg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6F96-CB61-4530-84E9-2A9B1161AB5B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žárovka</a:t>
            </a:r>
          </a:p>
          <a:p>
            <a:r>
              <a:rPr lang="cs-CZ" dirty="0" smtClean="0"/>
              <a:t>http://www.google.cz/imgres?q=my%C5%A1len%C3%AD&amp;hl=cs&amp;biw=1366&amp;bih=535&amp;tbm=isch&amp;tbnid=jjrCqda-vnglVM:&amp;imgrefurl=http://www.obesity-news.cz/%3Fid%3D98&amp;docid=OjMFmVc_ASFotM&amp;imgurl=http://www.obesity-news.cz/pics/test_0806.jpg&amp;w=220&amp;h=220&amp;ei=FNUQT7aHIMH34QSWip3VAw&amp;zoom=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6F96-CB61-4530-84E9-2A9B1161AB5B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766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Olej:</a:t>
            </a:r>
          </a:p>
          <a:p>
            <a:r>
              <a:rPr lang="cs-CZ" dirty="0" smtClean="0"/>
              <a:t>http://t0.gstatic.com/</a:t>
            </a:r>
            <a:r>
              <a:rPr lang="cs-CZ" dirty="0" err="1" smtClean="0"/>
              <a:t>images</a:t>
            </a:r>
            <a:r>
              <a:rPr lang="cs-CZ" dirty="0" smtClean="0"/>
              <a:t>?q=</a:t>
            </a:r>
            <a:r>
              <a:rPr lang="cs-CZ" dirty="0" err="1" smtClean="0"/>
              <a:t>tbn</a:t>
            </a:r>
            <a:r>
              <a:rPr lang="cs-CZ" dirty="0" smtClean="0"/>
              <a:t>:ANd9GcQJA4miUr6_OZQiVvL7zz9CHbFkyKsGOOIgGZRcy7Qzc_q0mKy_</a:t>
            </a:r>
          </a:p>
          <a:p>
            <a:endParaRPr lang="cs-CZ" dirty="0" smtClean="0"/>
          </a:p>
          <a:p>
            <a:r>
              <a:rPr lang="cs-CZ" dirty="0" smtClean="0"/>
              <a:t>Sádlo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potravinydomu.cz</a:t>
            </a:r>
            <a:r>
              <a:rPr lang="cs-CZ" dirty="0" smtClean="0"/>
              <a:t>/data/n/Q/W/phpnQW9Ji.jpg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6F96-CB61-4530-84E9-2A9B1161AB5B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Maslo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http://t3.gstatic.com/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?q=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:ANd9GcTonMgUf-3HzoEnwQx41D8kolzSahFWaLLtnmj0Vp-c-TL_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Lgih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Margaríny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http://cms.tvujdum.cz/userdata/images/473253.jpg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6F96-CB61-4530-84E9-2A9B1161AB5B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sszdra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karvina.cz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6F96-CB61-4530-84E9-2A9B1161AB5B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mtClean="0">
                <a:hlinkClick r:id="rId3"/>
              </a:rPr>
              <a:t>http://cs.wikipedia.org/wiki/Soubor:Mydlo_micela.png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6F96-CB61-4530-84E9-2A9B1161AB5B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redmoonmusings.com</a:t>
            </a:r>
          </a:p>
          <a:p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ignis.cz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6F96-CB61-4530-84E9-2A9B1161AB5B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647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Lanolin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camdengrey.com</a:t>
            </a:r>
            <a:r>
              <a:rPr lang="cs-CZ" dirty="0" smtClean="0"/>
              <a:t>/mm5/</a:t>
            </a:r>
            <a:r>
              <a:rPr lang="cs-CZ" dirty="0" err="1" smtClean="0"/>
              <a:t>graphics</a:t>
            </a:r>
            <a:r>
              <a:rPr lang="cs-CZ" dirty="0" smtClean="0"/>
              <a:t>/00000001/</a:t>
            </a:r>
            <a:r>
              <a:rPr lang="cs-CZ" dirty="0" err="1" smtClean="0"/>
              <a:t>LANO</a:t>
            </a:r>
            <a:r>
              <a:rPr lang="cs-CZ" dirty="0" smtClean="0"/>
              <a:t>.</a:t>
            </a:r>
            <a:r>
              <a:rPr lang="cs-CZ" dirty="0" err="1" smtClean="0"/>
              <a:t>jpg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Vorvaň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sszdra</a:t>
            </a:r>
            <a:r>
              <a:rPr lang="cs-CZ" dirty="0" smtClean="0"/>
              <a:t>-</a:t>
            </a:r>
            <a:r>
              <a:rPr lang="cs-CZ" dirty="0" err="1" smtClean="0"/>
              <a:t>karvina.cz</a:t>
            </a:r>
            <a:r>
              <a:rPr lang="cs-CZ" dirty="0" smtClean="0"/>
              <a:t>/</a:t>
            </a:r>
            <a:r>
              <a:rPr lang="cs-CZ" dirty="0" err="1" smtClean="0"/>
              <a:t>bunka</a:t>
            </a:r>
            <a:r>
              <a:rPr lang="cs-CZ" dirty="0" smtClean="0"/>
              <a:t>/</a:t>
            </a:r>
            <a:r>
              <a:rPr lang="cs-CZ" dirty="0" err="1" smtClean="0"/>
              <a:t>che</a:t>
            </a:r>
            <a:r>
              <a:rPr lang="cs-CZ" dirty="0" smtClean="0"/>
              <a:t>/09lip/obr/</a:t>
            </a:r>
            <a:r>
              <a:rPr lang="cs-CZ" dirty="0" err="1" smtClean="0"/>
              <a:t>vorv.jpg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6F96-CB61-4530-84E9-2A9B1161AB5B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http://images.tutorvista.com/content/feed/tvcs/chloroplastCartoon.gif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6F96-CB61-4530-84E9-2A9B1161AB5B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0AAF-E7BE-4CAE-8FEC-4A1645F61AE8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CD2-0ECA-4528-853C-D134B053D2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85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0AAF-E7BE-4CAE-8FEC-4A1645F61AE8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CD2-0ECA-4528-853C-D134B053D2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51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0AAF-E7BE-4CAE-8FEC-4A1645F61AE8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CD2-0ECA-4528-853C-D134B053D2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21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0AAF-E7BE-4CAE-8FEC-4A1645F61AE8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CD2-0ECA-4528-853C-D134B053D2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37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0AAF-E7BE-4CAE-8FEC-4A1645F61AE8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CD2-0ECA-4528-853C-D134B053D2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72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0AAF-E7BE-4CAE-8FEC-4A1645F61AE8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CD2-0ECA-4528-853C-D134B053D2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60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0AAF-E7BE-4CAE-8FEC-4A1645F61AE8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CD2-0ECA-4528-853C-D134B053D2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72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0AAF-E7BE-4CAE-8FEC-4A1645F61AE8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CD2-0ECA-4528-853C-D134B053D2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29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0AAF-E7BE-4CAE-8FEC-4A1645F61AE8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CD2-0ECA-4528-853C-D134B053D2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4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0AAF-E7BE-4CAE-8FEC-4A1645F61AE8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CD2-0ECA-4528-853C-D134B053D2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46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0AAF-E7BE-4CAE-8FEC-4A1645F61AE8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CD2-0ECA-4528-853C-D134B053D2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40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20AAF-E7BE-4CAE-8FEC-4A1645F61AE8}" type="datetimeFigureOut">
              <a:rPr lang="cs-CZ" smtClean="0"/>
              <a:pPr/>
              <a:t>14.1.2012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26CD2-0ECA-4528-853C-D134B053D2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29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100" b="1" dirty="0" smtClean="0"/>
              <a:t>Přírodní látky</a:t>
            </a:r>
            <a:r>
              <a:rPr lang="cs-CZ" sz="6000" b="1" dirty="0" smtClean="0"/>
              <a:t/>
            </a:r>
            <a:br>
              <a:rPr lang="cs-CZ" sz="6000" b="1" dirty="0" smtClean="0"/>
            </a:br>
            <a:r>
              <a:rPr lang="cs-CZ" sz="6000" b="1" dirty="0" smtClean="0"/>
              <a:t>Lipidy</a:t>
            </a:r>
            <a:endParaRPr lang="cs-CZ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Zuzana </a:t>
            </a:r>
            <a:r>
              <a:rPr lang="cs-CZ" dirty="0" err="1" smtClean="0"/>
              <a:t>Hegrová</a:t>
            </a:r>
            <a:endParaRPr lang="cs-CZ" dirty="0" smtClean="0"/>
          </a:p>
          <a:p>
            <a:r>
              <a:rPr lang="cs-CZ" dirty="0" err="1" smtClean="0"/>
              <a:t>Tvs</a:t>
            </a:r>
            <a:r>
              <a:rPr lang="cs-CZ" dirty="0" smtClean="0"/>
              <a:t> - 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9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 smtClean="0"/>
              <a:t>Jednoduché lipidy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Máslo/margarín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Máslo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82 -84% mléčného tuku</a:t>
            </a:r>
          </a:p>
          <a:p>
            <a:pPr>
              <a:buFontTx/>
              <a:buChar char="-"/>
            </a:pPr>
            <a:r>
              <a:rPr lang="cs-CZ" dirty="0" smtClean="0"/>
              <a:t>hodně nasycených MK</a:t>
            </a:r>
          </a:p>
          <a:p>
            <a:pPr>
              <a:buFontTx/>
              <a:buChar char="-"/>
            </a:pPr>
            <a:r>
              <a:rPr lang="cs-CZ" dirty="0" smtClean="0"/>
              <a:t>obsahuje cholesterol</a:t>
            </a:r>
          </a:p>
          <a:p>
            <a:pPr>
              <a:buNone/>
            </a:pPr>
            <a:r>
              <a:rPr lang="cs-CZ" dirty="0" smtClean="0"/>
              <a:t>+    obsahuje cholesterol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Margarín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+  70-75% rostlinného tuku</a:t>
            </a:r>
          </a:p>
          <a:p>
            <a:pPr>
              <a:buNone/>
            </a:pPr>
            <a:r>
              <a:rPr lang="cs-CZ" dirty="0" smtClean="0"/>
              <a:t>+   nenasycené MK</a:t>
            </a:r>
          </a:p>
          <a:p>
            <a:pPr>
              <a:buNone/>
            </a:pPr>
            <a:r>
              <a:rPr lang="cs-CZ" dirty="0" smtClean="0"/>
              <a:t>+   neobsahuje cholesterol</a:t>
            </a:r>
          </a:p>
          <a:p>
            <a:pPr>
              <a:buFontTx/>
              <a:buChar char="-"/>
            </a:pPr>
            <a:r>
              <a:rPr lang="cs-CZ" dirty="0" smtClean="0"/>
              <a:t>barviva</a:t>
            </a:r>
          </a:p>
          <a:p>
            <a:pPr>
              <a:buFontTx/>
              <a:buChar char="-"/>
            </a:pPr>
            <a:r>
              <a:rPr lang="cs-CZ" dirty="0" smtClean="0"/>
              <a:t>konzervační látky</a:t>
            </a:r>
          </a:p>
          <a:p>
            <a:pPr>
              <a:buFontTx/>
              <a:buChar char="-"/>
            </a:pPr>
            <a:r>
              <a:rPr lang="cs-CZ" dirty="0" smtClean="0"/>
              <a:t>trans MK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9" name="Obrázek 8" descr="más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005064"/>
            <a:ext cx="2540000" cy="2540000"/>
          </a:xfrm>
          <a:prstGeom prst="rect">
            <a:avLst/>
          </a:prstGeom>
        </p:spPr>
      </p:pic>
      <p:pic>
        <p:nvPicPr>
          <p:cNvPr id="10" name="Obrázek 9" descr="margari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857756"/>
            <a:ext cx="2264187" cy="1725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 smtClean="0"/>
              <a:t>Jednoduché lipidy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Acylglyceroly</a:t>
            </a:r>
            <a:r>
              <a:rPr lang="cs-CZ" b="1" dirty="0" smtClean="0"/>
              <a:t> a rekce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smtClean="0"/>
              <a:t>Alkalická hydrolýza </a:t>
            </a:r>
            <a:r>
              <a:rPr lang="cs-CZ" dirty="0" smtClean="0"/>
              <a:t>– zmýdelňování</a:t>
            </a:r>
          </a:p>
          <a:p>
            <a:pPr marL="0" indent="0"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smtClean="0"/>
              <a:t> vzniká </a:t>
            </a:r>
            <a:r>
              <a:rPr lang="cs-CZ" dirty="0" smtClean="0"/>
              <a:t>směs solí MK (mýdla) + glycerol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pPr marL="0" indent="0"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4" name="Obrázek 3" descr="alkalická hydrolý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140968"/>
            <a:ext cx="67246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olekula_mýdla hydrofobní a filní stá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492896"/>
            <a:ext cx="5718693" cy="16266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>Jednoduché lipidy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 mýdlo funguje?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"/>
              </a:rPr>
              <a:t>Mýdlo složeno</a:t>
            </a:r>
          </a:p>
          <a:p>
            <a:r>
              <a:rPr lang="cs-CZ" sz="2400" dirty="0" smtClean="0">
                <a:solidFill>
                  <a:srgbClr val="000000"/>
                </a:solidFill>
                <a:latin typeface="Arial"/>
              </a:rPr>
              <a:t>z hydrofobní, nepolární části (uhlovodíkový řetězec)</a:t>
            </a:r>
          </a:p>
          <a:p>
            <a:r>
              <a:rPr lang="cs-CZ" sz="2400" dirty="0" smtClean="0">
                <a:solidFill>
                  <a:srgbClr val="000000"/>
                </a:solidFill>
                <a:latin typeface="Arial"/>
              </a:rPr>
              <a:t>z hydrofilní polární části (karboxylová skupina)</a:t>
            </a:r>
          </a:p>
          <a:p>
            <a:endParaRPr lang="cs-CZ" sz="2400" dirty="0" smtClean="0">
              <a:solidFill>
                <a:srgbClr val="000000"/>
              </a:solidFill>
              <a:latin typeface="Arial"/>
            </a:endParaRPr>
          </a:p>
          <a:p>
            <a:endParaRPr lang="cs-CZ" sz="2400" dirty="0" smtClean="0">
              <a:solidFill>
                <a:srgbClr val="000000"/>
              </a:solidFill>
              <a:latin typeface="Arial"/>
            </a:endParaRPr>
          </a:p>
          <a:p>
            <a:endParaRPr lang="cs-CZ" sz="2400" dirty="0" smtClean="0">
              <a:solidFill>
                <a:srgbClr val="000000"/>
              </a:solidFill>
              <a:latin typeface="Arial"/>
            </a:endParaRPr>
          </a:p>
          <a:p>
            <a:r>
              <a:rPr lang="cs-CZ" sz="2400" dirty="0" smtClean="0">
                <a:solidFill>
                  <a:srgbClr val="000000"/>
                </a:solidFill>
                <a:latin typeface="Arial"/>
              </a:rPr>
              <a:t>Ve vodě z mýdla vznikají </a:t>
            </a:r>
            <a:r>
              <a:rPr lang="cs-CZ" sz="2400" dirty="0" err="1" smtClean="0">
                <a:solidFill>
                  <a:srgbClr val="000000"/>
                </a:solidFill>
                <a:latin typeface="Arial"/>
              </a:rPr>
              <a:t>miceli</a:t>
            </a:r>
            <a:endParaRPr lang="cs-CZ" sz="2400" dirty="0" smtClean="0">
              <a:solidFill>
                <a:srgbClr val="000000"/>
              </a:solidFill>
              <a:latin typeface="Arial"/>
            </a:endParaRPr>
          </a:p>
          <a:p>
            <a:r>
              <a:rPr lang="cs-CZ" sz="2400" dirty="0" smtClean="0">
                <a:solidFill>
                  <a:srgbClr val="000000"/>
                </a:solidFill>
                <a:latin typeface="Arial"/>
              </a:rPr>
              <a:t>Při kontaktu s tukem micela pohltí tuk </a:t>
            </a:r>
          </a:p>
          <a:p>
            <a:pPr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"/>
              </a:rPr>
              <a:t>    do svého nitra a celý ho obalí. </a:t>
            </a:r>
          </a:p>
          <a:p>
            <a:pPr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"/>
              </a:rPr>
              <a:t>    Díky polární části molekuly</a:t>
            </a:r>
          </a:p>
          <a:p>
            <a:pPr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"/>
              </a:rPr>
              <a:t>    se tuk převede do roztoku.</a:t>
            </a:r>
          </a:p>
        </p:txBody>
      </p:sp>
      <p:pic>
        <p:nvPicPr>
          <p:cNvPr id="5" name="Obrázek 4" descr="Mydlo_mice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912894"/>
            <a:ext cx="1440160" cy="1238538"/>
          </a:xfrm>
          <a:prstGeom prst="rect">
            <a:avLst/>
          </a:prstGeom>
        </p:spPr>
      </p:pic>
      <p:pic>
        <p:nvPicPr>
          <p:cNvPr id="6" name="Obrázek 5" descr="Mydlo_micela-tu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5301208"/>
            <a:ext cx="3312368" cy="1324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 smtClean="0"/>
              <a:t>Jednoduché lipidy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Acylglyceroly</a:t>
            </a:r>
            <a:r>
              <a:rPr lang="cs-CZ" b="1" dirty="0" smtClean="0"/>
              <a:t> a rekce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smtClean="0"/>
              <a:t>Kyselá  hydrolýza </a:t>
            </a:r>
          </a:p>
          <a:p>
            <a:pPr marL="0" indent="0">
              <a:buFont typeface="Wingdings" pitchFamily="2" charset="2"/>
              <a:buChar char="Ø"/>
            </a:pPr>
            <a:r>
              <a:rPr lang="cs-CZ" dirty="0" smtClean="0"/>
              <a:t>  vzniká směs MK + glycerol</a:t>
            </a:r>
          </a:p>
          <a:p>
            <a:pPr>
              <a:buNone/>
            </a:pPr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3528" y="3356992"/>
          <a:ext cx="8318045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3" imgW="5882760" imgH="713160" progId="">
                  <p:embed/>
                </p:oleObj>
              </mc:Choice>
              <mc:Fallback>
                <p:oleObj r:id="rId3" imgW="5882760" imgH="7131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356992"/>
                        <a:ext cx="8318045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 smtClean="0"/>
              <a:t>Jednoduché lipidy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Acylglyceroly</a:t>
            </a:r>
            <a:r>
              <a:rPr lang="cs-CZ" b="1" dirty="0" smtClean="0"/>
              <a:t> a rekce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i="1" dirty="0" smtClean="0"/>
              <a:t>Žluknutí tuků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působením tepla, světla a mikroorganismů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oxidace dvojných vazeb nenasycených MK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vzniká kyselina máselná, aldehydy, ketony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žluklý tuk</a:t>
            </a:r>
          </a:p>
          <a:p>
            <a:pPr lvl="1"/>
            <a:r>
              <a:rPr lang="cs-CZ" dirty="0" smtClean="0"/>
              <a:t>nepříjemně zapáchá</a:t>
            </a:r>
          </a:p>
          <a:p>
            <a:pPr lvl="1"/>
            <a:r>
              <a:rPr lang="cs-CZ" dirty="0" smtClean="0"/>
              <a:t>je hořký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Tekuté oleje jsou více náchylnější k žluknutí, než pevné tuky</a:t>
            </a:r>
          </a:p>
          <a:p>
            <a:pPr>
              <a:buNone/>
            </a:pP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 smtClean="0"/>
              <a:t>Jednoduché lipidy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Acylglyceroly</a:t>
            </a:r>
            <a:r>
              <a:rPr lang="cs-CZ" b="1" dirty="0" smtClean="0"/>
              <a:t> a rekce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smtClean="0"/>
              <a:t>Ztužování tuků pro výrobu margarínů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dirty="0" smtClean="0"/>
              <a:t>výroba pevných tuků z kapalných hydrogenací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dirty="0" smtClean="0"/>
              <a:t>jsou odolnější vůči žluknutí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dirty="0" smtClean="0"/>
              <a:t>nemají nepříjemný zápach jako některé oleje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dirty="0" smtClean="0"/>
              <a:t>jsou snadno roztíratelné</a:t>
            </a:r>
          </a:p>
          <a:p>
            <a:pPr>
              <a:buNone/>
            </a:pPr>
            <a:endParaRPr lang="cs-CZ" i="1" dirty="0"/>
          </a:p>
        </p:txBody>
      </p:sp>
      <p:pic>
        <p:nvPicPr>
          <p:cNvPr id="4" name="Obrázek 3" descr="margari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365104"/>
            <a:ext cx="3023075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1763688" y="2060848"/>
            <a:ext cx="5688632" cy="1944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 smtClean="0"/>
              <a:t>Jednoduché lipidy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Vosky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5112568"/>
          </a:xfrm>
        </p:spPr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Estery vyšších mastných kyselin</a:t>
            </a:r>
          </a:p>
          <a:p>
            <a:pPr marL="0" indent="0" algn="ctr">
              <a:buNone/>
            </a:pPr>
            <a:r>
              <a:rPr lang="cs-CZ" dirty="0" smtClean="0"/>
              <a:t>+</a:t>
            </a:r>
          </a:p>
          <a:p>
            <a:pPr marL="0" indent="0" algn="ctr">
              <a:buNone/>
            </a:pPr>
            <a:r>
              <a:rPr lang="cs-CZ" dirty="0" smtClean="0"/>
              <a:t>Vyšších alkoholů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400" dirty="0" smtClean="0"/>
              <a:t>Př. kyselina: kyselina </a:t>
            </a:r>
            <a:r>
              <a:rPr lang="cs-CZ" sz="2400" dirty="0" err="1" smtClean="0"/>
              <a:t>cerotová</a:t>
            </a:r>
            <a:r>
              <a:rPr lang="cs-CZ" sz="2400" dirty="0" smtClean="0"/>
              <a:t> (C</a:t>
            </a:r>
            <a:r>
              <a:rPr lang="cs-CZ" sz="2400" baseline="-25000" dirty="0" smtClean="0"/>
              <a:t>26 </a:t>
            </a:r>
            <a:r>
              <a:rPr lang="cs-CZ" sz="2400" dirty="0" smtClean="0"/>
              <a:t>), kyselina </a:t>
            </a:r>
            <a:r>
              <a:rPr lang="cs-CZ" sz="2400" dirty="0" err="1" smtClean="0"/>
              <a:t>myriková</a:t>
            </a:r>
            <a:r>
              <a:rPr lang="cs-CZ" sz="2400" dirty="0" smtClean="0"/>
              <a:t> </a:t>
            </a:r>
            <a:r>
              <a:rPr lang="cs-CZ" sz="2400" dirty="0"/>
              <a:t>(</a:t>
            </a:r>
            <a:r>
              <a:rPr lang="cs-CZ" sz="2400" dirty="0" smtClean="0"/>
              <a:t>C</a:t>
            </a:r>
            <a:r>
              <a:rPr lang="cs-CZ" sz="2400" baseline="-25000" dirty="0" smtClean="0"/>
              <a:t>30 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dirty="0" smtClean="0"/>
              <a:t>Př. alkohol: cetylalkohol </a:t>
            </a:r>
            <a:r>
              <a:rPr lang="cs-CZ" sz="2400" dirty="0"/>
              <a:t>(</a:t>
            </a:r>
            <a:r>
              <a:rPr lang="cs-CZ" sz="2400" dirty="0" smtClean="0"/>
              <a:t>C</a:t>
            </a:r>
            <a:r>
              <a:rPr lang="cs-CZ" sz="2400" baseline="-25000" dirty="0" smtClean="0"/>
              <a:t>11 </a:t>
            </a:r>
            <a:r>
              <a:rPr lang="cs-CZ" sz="2400" dirty="0" smtClean="0"/>
              <a:t>), </a:t>
            </a:r>
            <a:r>
              <a:rPr lang="cs-CZ" sz="2400" dirty="0" err="1" smtClean="0"/>
              <a:t>cerylalkohol</a:t>
            </a:r>
            <a:r>
              <a:rPr lang="cs-CZ" sz="2400" dirty="0" smtClean="0"/>
              <a:t> </a:t>
            </a:r>
            <a:r>
              <a:rPr lang="cs-CZ" sz="2400" dirty="0"/>
              <a:t>(</a:t>
            </a:r>
            <a:r>
              <a:rPr lang="cs-CZ" sz="2400" dirty="0" smtClean="0"/>
              <a:t>C</a:t>
            </a:r>
            <a:r>
              <a:rPr lang="cs-CZ" sz="2400" baseline="-25000" dirty="0" smtClean="0"/>
              <a:t>22</a:t>
            </a:r>
            <a:r>
              <a:rPr lang="cs-CZ" sz="2400" dirty="0" smtClean="0"/>
              <a:t>)</a:t>
            </a:r>
            <a:endParaRPr lang="cs-CZ" sz="2400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658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prstClr val="black"/>
                </a:solidFill>
              </a:rPr>
              <a:t>Jednoduché lipidy</a:t>
            </a:r>
            <a:r>
              <a:rPr lang="cs-CZ" sz="4000" dirty="0">
                <a:solidFill>
                  <a:prstClr val="black"/>
                </a:solidFill>
              </a:rPr>
              <a:t/>
            </a:r>
            <a:br>
              <a:rPr lang="cs-CZ" sz="4000" dirty="0">
                <a:solidFill>
                  <a:prstClr val="black"/>
                </a:solidFill>
              </a:rPr>
            </a:br>
            <a:r>
              <a:rPr lang="cs-CZ" sz="4000" b="1" dirty="0">
                <a:solidFill>
                  <a:prstClr val="black"/>
                </a:solidFill>
              </a:rPr>
              <a:t>Vosky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828092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3200" dirty="0" smtClean="0"/>
              <a:t>Znáte  </a:t>
            </a:r>
            <a:r>
              <a:rPr lang="cs-CZ" sz="3200" b="1" i="1" dirty="0" err="1" smtClean="0"/>
              <a:t>myricylpalmitát</a:t>
            </a:r>
            <a:r>
              <a:rPr lang="cs-CZ" sz="3200" b="1" i="1" dirty="0" smtClean="0"/>
              <a:t> ? </a:t>
            </a:r>
            <a:r>
              <a:rPr lang="cs-CZ" sz="3200" dirty="0" smtClean="0"/>
              <a:t>Určitě js</a:t>
            </a:r>
            <a:r>
              <a:rPr lang="cs-CZ" dirty="0" smtClean="0"/>
              <a:t>te se s ním již setkali…..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b="1" i="1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>
              <a:buNone/>
            </a:pPr>
            <a:endParaRPr lang="cs-CZ" sz="40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539552" y="3496576"/>
            <a:ext cx="7920880" cy="1900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 smtClean="0"/>
              <a:t>VČELÍ VOSK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42" y="4340606"/>
            <a:ext cx="2303964" cy="22963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21678"/>
            <a:ext cx="3096344" cy="18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ano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509120"/>
            <a:ext cx="2026799" cy="165618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prstClr val="black"/>
                </a:solidFill>
              </a:rPr>
              <a:t>Jednoduché lipidy</a:t>
            </a:r>
            <a:r>
              <a:rPr lang="cs-CZ" sz="4000" dirty="0" smtClean="0">
                <a:solidFill>
                  <a:prstClr val="black"/>
                </a:solidFill>
              </a:rPr>
              <a:t/>
            </a:r>
            <a:br>
              <a:rPr lang="cs-CZ" sz="4000" dirty="0" smtClean="0">
                <a:solidFill>
                  <a:prstClr val="black"/>
                </a:solidFill>
              </a:rPr>
            </a:br>
            <a:r>
              <a:rPr lang="cs-CZ" sz="4000" b="1" dirty="0" smtClean="0">
                <a:solidFill>
                  <a:prstClr val="black"/>
                </a:solidFill>
              </a:rPr>
              <a:t>Vosky vlastnosti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nerozpustné ve vodě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stabilní vůči hydrolýze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pro </a:t>
            </a:r>
            <a:r>
              <a:rPr lang="cs-CZ" dirty="0"/>
              <a:t>ž</a:t>
            </a:r>
            <a:r>
              <a:rPr lang="cs-CZ" dirty="0" smtClean="0"/>
              <a:t>ivočichy nestravitelné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u rostlin:  ochranná vrstva na listech a plodech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u</a:t>
            </a:r>
            <a:r>
              <a:rPr lang="cs-CZ" dirty="0" smtClean="0"/>
              <a:t> živočichů: vosk ovčí vlny lanolin (vodovzdorný), včelí vosk, vorvaňovina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body tání jsou vysoké 50-85</a:t>
            </a:r>
            <a:r>
              <a:rPr lang="cs-CZ" baseline="30000" dirty="0" smtClean="0"/>
              <a:t>o</a:t>
            </a:r>
            <a:r>
              <a:rPr lang="cs-CZ" dirty="0" smtClean="0"/>
              <a:t> C</a:t>
            </a:r>
            <a:endParaRPr lang="cs-CZ" dirty="0"/>
          </a:p>
        </p:txBody>
      </p:sp>
      <p:pic>
        <p:nvPicPr>
          <p:cNvPr id="7" name="Obrázek 6" descr="vorv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268760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Přírodní látky</a:t>
            </a:r>
            <a:r>
              <a:rPr lang="cs-CZ" sz="8000" b="1" dirty="0" smtClean="0"/>
              <a:t/>
            </a:r>
            <a:br>
              <a:rPr lang="cs-CZ" sz="8000" b="1" dirty="0" smtClean="0"/>
            </a:br>
            <a:r>
              <a:rPr lang="cs-CZ" sz="8000" b="1" dirty="0" smtClean="0"/>
              <a:t>Lipidy II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Kde se lipidy nachází?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 smtClean="0"/>
              <a:t>Lipos</a:t>
            </a:r>
            <a:r>
              <a:rPr lang="cs-CZ" dirty="0" smtClean="0"/>
              <a:t> = z řeckého slova tuk</a:t>
            </a:r>
          </a:p>
          <a:p>
            <a:r>
              <a:rPr lang="cs-CZ" dirty="0" smtClean="0"/>
              <a:t>Přírodní nepolární sloučeniny</a:t>
            </a:r>
          </a:p>
          <a:p>
            <a:endParaRPr lang="cs-CZ" dirty="0"/>
          </a:p>
        </p:txBody>
      </p:sp>
      <p:pic>
        <p:nvPicPr>
          <p:cNvPr id="4" name="Obrázek 3" descr="l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140968"/>
            <a:ext cx="2589696" cy="1944216"/>
          </a:xfrm>
          <a:prstGeom prst="rect">
            <a:avLst/>
          </a:prstGeom>
        </p:spPr>
      </p:pic>
      <p:pic>
        <p:nvPicPr>
          <p:cNvPr id="5" name="Obrázek 4" descr="membrá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852936"/>
            <a:ext cx="2678980" cy="1891688"/>
          </a:xfrm>
          <a:prstGeom prst="rect">
            <a:avLst/>
          </a:prstGeom>
        </p:spPr>
      </p:pic>
      <p:pic>
        <p:nvPicPr>
          <p:cNvPr id="6" name="Obrázek 5" descr="tlustý dítě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2219" y="3573016"/>
            <a:ext cx="2251781" cy="2680692"/>
          </a:xfrm>
          <a:prstGeom prst="rect">
            <a:avLst/>
          </a:prstGeom>
        </p:spPr>
      </p:pic>
      <p:pic>
        <p:nvPicPr>
          <p:cNvPr id="7" name="Obrázek 6" descr="másl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5085184"/>
            <a:ext cx="1514648" cy="1514648"/>
          </a:xfrm>
          <a:prstGeom prst="rect">
            <a:avLst/>
          </a:prstGeom>
        </p:spPr>
      </p:pic>
      <p:pic>
        <p:nvPicPr>
          <p:cNvPr id="8" name="Obrázek 7" descr="hambáč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1196752"/>
            <a:ext cx="2292085" cy="1719064"/>
          </a:xfrm>
          <a:prstGeom prst="rect">
            <a:avLst/>
          </a:prstGeom>
        </p:spPr>
      </p:pic>
      <p:pic>
        <p:nvPicPr>
          <p:cNvPr id="9" name="Obrázek 8" descr="_olej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5157192"/>
            <a:ext cx="2088232" cy="13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prstClr val="black"/>
                </a:solidFill>
              </a:rPr>
              <a:t>Složené  </a:t>
            </a:r>
            <a:r>
              <a:rPr lang="cs-CZ" sz="2800" dirty="0">
                <a:solidFill>
                  <a:prstClr val="black"/>
                </a:solidFill>
              </a:rPr>
              <a:t>lipidy</a:t>
            </a:r>
            <a:r>
              <a:rPr lang="cs-CZ" sz="4000" dirty="0">
                <a:solidFill>
                  <a:prstClr val="black"/>
                </a:solidFill>
              </a:rPr>
              <a:t/>
            </a:r>
            <a:br>
              <a:rPr lang="cs-CZ" sz="4000" dirty="0">
                <a:solidFill>
                  <a:prstClr val="black"/>
                </a:solidFill>
              </a:rPr>
            </a:br>
            <a:r>
              <a:rPr lang="cs-CZ" sz="4000" b="1" dirty="0" err="1" smtClean="0">
                <a:solidFill>
                  <a:prstClr val="black"/>
                </a:solidFill>
              </a:rPr>
              <a:t>Glykoacylglyceroly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součástí rostlinných membrán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př. u </a:t>
            </a:r>
            <a:r>
              <a:rPr lang="cs-CZ" dirty="0" err="1" smtClean="0"/>
              <a:t>thylakoidních</a:t>
            </a:r>
            <a:r>
              <a:rPr lang="cs-CZ" dirty="0" smtClean="0"/>
              <a:t> membrán v chloroplastech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Obrázek 3" descr="thylakooi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968672"/>
            <a:ext cx="5040560" cy="35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>
                <a:solidFill>
                  <a:prstClr val="black"/>
                </a:solidFill>
              </a:rPr>
              <a:t>Složené  lipidy</a:t>
            </a:r>
            <a:r>
              <a:rPr lang="cs-CZ" dirty="0">
                <a:solidFill>
                  <a:prstClr val="black"/>
                </a:solidFill>
              </a:rPr>
              <a:t/>
            </a:r>
            <a:br>
              <a:rPr lang="cs-CZ" dirty="0">
                <a:solidFill>
                  <a:prstClr val="black"/>
                </a:solidFill>
              </a:rPr>
            </a:br>
            <a:r>
              <a:rPr lang="cs-CZ" b="1" dirty="0" err="1" smtClean="0">
                <a:solidFill>
                  <a:prstClr val="black"/>
                </a:solidFill>
              </a:rPr>
              <a:t>Fosfoacylglyceroly</a:t>
            </a:r>
            <a:r>
              <a:rPr lang="cs-CZ" dirty="0" smtClean="0">
                <a:solidFill>
                  <a:prstClr val="black"/>
                </a:solidFill>
              </a:rPr>
              <a:t>  (</a:t>
            </a:r>
            <a:r>
              <a:rPr lang="cs-CZ" b="1" dirty="0" smtClean="0">
                <a:solidFill>
                  <a:prstClr val="black"/>
                </a:solidFill>
              </a:rPr>
              <a:t>fosfolipidy</a:t>
            </a:r>
            <a:r>
              <a:rPr lang="cs-CZ" dirty="0" smtClean="0">
                <a:solidFill>
                  <a:prstClr val="black"/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komponenty biologických membrán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nejjednodušší fosfolipid </a:t>
            </a:r>
            <a:r>
              <a:rPr lang="cs-CZ" b="1" i="1" dirty="0" smtClean="0"/>
              <a:t>kyselina fosfatidová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dvě odlišné části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Hydrofobní část – MK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Hydrofilní část – k. fosforečná</a:t>
            </a:r>
          </a:p>
          <a:p>
            <a:pPr lvl="1">
              <a:buNone/>
            </a:pPr>
            <a:r>
              <a:rPr lang="cs-CZ" dirty="0" smtClean="0"/>
              <a:t> </a:t>
            </a:r>
          </a:p>
        </p:txBody>
      </p:sp>
      <p:pic>
        <p:nvPicPr>
          <p:cNvPr id="5" name="Obrázek 4" descr="fosfolipid čás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924944"/>
            <a:ext cx="2952328" cy="2602421"/>
          </a:xfrm>
          <a:prstGeom prst="rect">
            <a:avLst/>
          </a:prstGeom>
        </p:spPr>
      </p:pic>
      <p:pic>
        <p:nvPicPr>
          <p:cNvPr id="6" name="Obrázek 5" descr="membrána úpra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496900"/>
            <a:ext cx="3677726" cy="2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prstClr val="black"/>
                </a:solidFill>
              </a:rPr>
              <a:t>Odvozené  lipidy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b="1" dirty="0" smtClean="0">
                <a:solidFill>
                  <a:prstClr val="black"/>
                </a:solidFill>
              </a:rPr>
              <a:t>Terpeny (</a:t>
            </a:r>
            <a:r>
              <a:rPr lang="cs-CZ" b="1" dirty="0" err="1" smtClean="0">
                <a:solidFill>
                  <a:prstClr val="black"/>
                </a:solidFill>
              </a:rPr>
              <a:t>isoprenoidy</a:t>
            </a:r>
            <a:r>
              <a:rPr lang="cs-CZ" b="1" dirty="0" smtClean="0">
                <a:solidFill>
                  <a:prstClr val="black"/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podoba lipidům: </a:t>
            </a:r>
            <a:r>
              <a:rPr lang="cs-CZ" b="1" i="1" dirty="0" smtClean="0"/>
              <a:t>hydrofobní charakter</a:t>
            </a:r>
          </a:p>
          <a:p>
            <a:pPr>
              <a:buFont typeface="Wingdings" pitchFamily="2" charset="2"/>
              <a:buChar char="Ø"/>
            </a:pPr>
            <a:r>
              <a:rPr lang="cs-CZ" b="1" i="1" dirty="0" smtClean="0"/>
              <a:t> </a:t>
            </a:r>
            <a:r>
              <a:rPr lang="cs-CZ" dirty="0" smtClean="0"/>
              <a:t>společný základ: monomerní jednotka </a:t>
            </a:r>
            <a:r>
              <a:rPr lang="cs-CZ" b="1" i="1" dirty="0" smtClean="0"/>
              <a:t>isopren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i="1" dirty="0" err="1" smtClean="0"/>
              <a:t>monoterpeny</a:t>
            </a:r>
            <a:r>
              <a:rPr lang="cs-CZ" dirty="0" smtClean="0"/>
              <a:t> (2 </a:t>
            </a:r>
            <a:r>
              <a:rPr lang="cs-CZ" dirty="0" err="1" smtClean="0"/>
              <a:t>isoprenové</a:t>
            </a:r>
            <a:r>
              <a:rPr lang="cs-CZ" dirty="0" smtClean="0"/>
              <a:t> jednotky)</a:t>
            </a:r>
          </a:p>
          <a:p>
            <a:pPr>
              <a:buNone/>
            </a:pPr>
            <a:r>
              <a:rPr lang="cs-CZ" dirty="0" smtClean="0"/>
              <a:t>     </a:t>
            </a:r>
            <a:r>
              <a:rPr lang="cs-CZ" i="1" dirty="0" err="1" smtClean="0"/>
              <a:t>sekviterpeny</a:t>
            </a:r>
            <a:r>
              <a:rPr lang="cs-CZ" dirty="0" smtClean="0"/>
              <a:t> (3 </a:t>
            </a:r>
            <a:r>
              <a:rPr lang="cs-CZ" dirty="0" err="1" smtClean="0"/>
              <a:t>isoprenové</a:t>
            </a:r>
            <a:r>
              <a:rPr lang="cs-CZ" dirty="0" smtClean="0"/>
              <a:t> jednotky)</a:t>
            </a:r>
          </a:p>
          <a:p>
            <a:pPr>
              <a:buNone/>
            </a:pPr>
            <a:r>
              <a:rPr lang="cs-CZ" dirty="0" smtClean="0"/>
              <a:t>     </a:t>
            </a:r>
            <a:r>
              <a:rPr lang="cs-CZ" i="1" dirty="0" err="1" smtClean="0"/>
              <a:t>diterpeny</a:t>
            </a:r>
            <a:r>
              <a:rPr lang="cs-CZ" dirty="0" smtClean="0"/>
              <a:t> (4 </a:t>
            </a:r>
            <a:r>
              <a:rPr lang="cs-CZ" dirty="0" err="1" smtClean="0"/>
              <a:t>isoprenové</a:t>
            </a:r>
            <a:r>
              <a:rPr lang="cs-CZ" dirty="0" smtClean="0"/>
              <a:t> jednotky)</a:t>
            </a:r>
          </a:p>
          <a:p>
            <a:pPr>
              <a:buNone/>
            </a:pPr>
            <a:r>
              <a:rPr lang="cs-CZ" dirty="0" smtClean="0"/>
              <a:t>     </a:t>
            </a:r>
            <a:r>
              <a:rPr lang="cs-CZ" i="1" dirty="0" err="1" smtClean="0"/>
              <a:t>triterpeny</a:t>
            </a:r>
            <a:r>
              <a:rPr lang="cs-CZ" dirty="0" smtClean="0"/>
              <a:t> (6 </a:t>
            </a:r>
            <a:r>
              <a:rPr lang="cs-CZ" dirty="0" err="1" smtClean="0"/>
              <a:t>isoprenových</a:t>
            </a:r>
            <a:r>
              <a:rPr lang="cs-CZ" dirty="0" smtClean="0"/>
              <a:t> jednotek)</a:t>
            </a:r>
          </a:p>
          <a:p>
            <a:pPr>
              <a:buNone/>
            </a:pPr>
            <a:r>
              <a:rPr lang="cs-CZ" dirty="0" smtClean="0"/>
              <a:t>     </a:t>
            </a:r>
            <a:r>
              <a:rPr lang="cs-CZ" i="1" dirty="0" err="1" smtClean="0"/>
              <a:t>tetraterpeny</a:t>
            </a:r>
            <a:r>
              <a:rPr lang="cs-CZ" dirty="0" smtClean="0"/>
              <a:t> (8 </a:t>
            </a:r>
            <a:r>
              <a:rPr lang="cs-CZ" dirty="0" err="1" smtClean="0"/>
              <a:t>isoprenových</a:t>
            </a:r>
            <a:r>
              <a:rPr lang="cs-CZ" dirty="0" smtClean="0"/>
              <a:t> jednotek)</a:t>
            </a:r>
          </a:p>
          <a:p>
            <a:pPr>
              <a:buNone/>
            </a:pPr>
            <a:r>
              <a:rPr lang="cs-CZ" dirty="0" smtClean="0"/>
              <a:t>     </a:t>
            </a:r>
            <a:r>
              <a:rPr lang="cs-CZ" i="1" dirty="0" err="1" smtClean="0"/>
              <a:t>polyterpeny</a:t>
            </a:r>
            <a:r>
              <a:rPr lang="cs-CZ" dirty="0" smtClean="0"/>
              <a:t> (</a:t>
            </a:r>
            <a:r>
              <a:rPr lang="cs-CZ" dirty="0" err="1" smtClean="0"/>
              <a:t>poly</a:t>
            </a:r>
            <a:r>
              <a:rPr lang="cs-CZ" dirty="0" smtClean="0"/>
              <a:t> </a:t>
            </a:r>
            <a:r>
              <a:rPr lang="cs-CZ" dirty="0" err="1" smtClean="0"/>
              <a:t>isoprenových</a:t>
            </a:r>
            <a:r>
              <a:rPr lang="cs-CZ" dirty="0" smtClean="0"/>
              <a:t> jednotek)</a:t>
            </a:r>
            <a:endParaRPr lang="cs-CZ" dirty="0"/>
          </a:p>
        </p:txBody>
      </p:sp>
      <p:pic>
        <p:nvPicPr>
          <p:cNvPr id="4" name="Obrázek 3" descr="isopr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88640"/>
            <a:ext cx="1630370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prstClr val="black"/>
                </a:solidFill>
              </a:rPr>
              <a:t>Odvozené  lipidy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b="1" dirty="0" err="1" smtClean="0">
                <a:solidFill>
                  <a:prstClr val="black"/>
                </a:solidFill>
              </a:rPr>
              <a:t>Monoterpeny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cs-CZ" b="1" i="1" dirty="0" smtClean="0"/>
          </a:p>
          <a:p>
            <a:pPr>
              <a:buFont typeface="Wingdings" pitchFamily="2" charset="2"/>
              <a:buChar char="Ø"/>
            </a:pPr>
            <a:r>
              <a:rPr lang="cs-CZ" b="1" i="1" dirty="0" smtClean="0"/>
              <a:t>limonen </a:t>
            </a:r>
            <a:r>
              <a:rPr lang="cs-CZ" dirty="0" smtClean="0"/>
              <a:t>v pomerančové kůře</a:t>
            </a:r>
          </a:p>
          <a:p>
            <a:pPr>
              <a:buFont typeface="Wingdings" pitchFamily="2" charset="2"/>
              <a:buChar char="Ø"/>
            </a:pPr>
            <a:endParaRPr lang="cs-CZ" b="1" i="1" dirty="0" smtClean="0"/>
          </a:p>
          <a:p>
            <a:pPr>
              <a:buFont typeface="Wingdings" pitchFamily="2" charset="2"/>
              <a:buChar char="Ø"/>
            </a:pPr>
            <a:r>
              <a:rPr lang="cs-CZ" b="1" i="1" dirty="0" smtClean="0"/>
              <a:t>mentol  </a:t>
            </a:r>
            <a:r>
              <a:rPr lang="cs-CZ" dirty="0" smtClean="0"/>
              <a:t>v mátě peprné</a:t>
            </a:r>
          </a:p>
          <a:p>
            <a:pPr>
              <a:buNone/>
            </a:pPr>
            <a:endParaRPr lang="cs-CZ" b="1" i="1" dirty="0"/>
          </a:p>
        </p:txBody>
      </p:sp>
      <p:pic>
        <p:nvPicPr>
          <p:cNvPr id="4" name="Obrázek 3" descr="Limon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548680"/>
            <a:ext cx="2819462" cy="4005064"/>
          </a:xfrm>
          <a:prstGeom prst="rect">
            <a:avLst/>
          </a:prstGeom>
        </p:spPr>
      </p:pic>
      <p:pic>
        <p:nvPicPr>
          <p:cNvPr id="5" name="Obrázek 4" descr="má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4077072"/>
            <a:ext cx="3169344" cy="2377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prstClr val="black"/>
                </a:solidFill>
              </a:rPr>
              <a:t>Odvozené  lipidy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b="1" dirty="0" err="1" smtClean="0">
                <a:solidFill>
                  <a:prstClr val="black"/>
                </a:solidFill>
              </a:rPr>
              <a:t>Diterpeny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i="1" dirty="0" smtClean="0">
                <a:solidFill>
                  <a:prstClr val="black"/>
                </a:solidFill>
              </a:rPr>
              <a:t>vitamin A (retinol)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pro tvorbu rodopsinu</a:t>
            </a:r>
          </a:p>
          <a:p>
            <a:pPr marL="400050" lvl="1" indent="0">
              <a:buNone/>
            </a:pPr>
            <a:endParaRPr lang="cs-CZ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b="1" i="1" dirty="0" err="1" smtClean="0">
                <a:solidFill>
                  <a:prstClr val="black"/>
                </a:solidFill>
              </a:rPr>
              <a:t>fytol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endParaRPr lang="cs-CZ" dirty="0">
              <a:solidFill>
                <a:prstClr val="black"/>
              </a:solidFill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esterově </a:t>
            </a:r>
            <a:r>
              <a:rPr lang="cs-CZ" dirty="0" smtClean="0">
                <a:solidFill>
                  <a:prstClr val="black"/>
                </a:solidFill>
              </a:rPr>
              <a:t>vázán </a:t>
            </a:r>
            <a:r>
              <a:rPr lang="cs-CZ" dirty="0" smtClean="0">
                <a:solidFill>
                  <a:prstClr val="black"/>
                </a:solidFill>
              </a:rPr>
              <a:t>k </a:t>
            </a:r>
            <a:r>
              <a:rPr lang="cs-CZ" dirty="0" err="1" smtClean="0">
                <a:solidFill>
                  <a:prstClr val="black"/>
                </a:solidFill>
              </a:rPr>
              <a:t>chlorofilu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161259" cy="1706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prstClr val="black"/>
                </a:solidFill>
              </a:rPr>
              <a:t>Odvozené  lipidy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b="1" dirty="0" err="1" smtClean="0">
                <a:solidFill>
                  <a:prstClr val="black"/>
                </a:solidFill>
              </a:rPr>
              <a:t>Triterpeny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b="1" i="1" dirty="0" err="1" smtClean="0"/>
              <a:t>skvalen</a:t>
            </a:r>
            <a:r>
              <a:rPr lang="cs-CZ" b="1" i="1" dirty="0" smtClean="0"/>
              <a:t> </a:t>
            </a:r>
          </a:p>
          <a:p>
            <a:pPr>
              <a:buNone/>
            </a:pPr>
            <a:r>
              <a:rPr lang="cs-CZ" b="1" i="1" dirty="0" smtClean="0"/>
              <a:t>    </a:t>
            </a:r>
            <a:r>
              <a:rPr lang="cs-CZ" dirty="0" err="1" smtClean="0"/>
              <a:t>prekurzor</a:t>
            </a:r>
            <a:r>
              <a:rPr lang="cs-CZ" dirty="0" smtClean="0"/>
              <a:t> steroidů, poprvé izolován z jater žraloka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skvalen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077072"/>
            <a:ext cx="4333875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prstClr val="black"/>
                </a:solidFill>
              </a:rPr>
              <a:t>Odvozené  lipidy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b="1" dirty="0" err="1" smtClean="0">
                <a:solidFill>
                  <a:prstClr val="black"/>
                </a:solidFill>
              </a:rPr>
              <a:t>Tetraterpeny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barviva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v listech zelených rostlin, kořen mrkve, kukuřičná zrna, vaječný žloutek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velmi nepolární sloučeniny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rostlinného původu</a:t>
            </a:r>
          </a:p>
          <a:p>
            <a:pPr>
              <a:buFont typeface="Wingdings" pitchFamily="2" charset="2"/>
              <a:buChar char="Ø"/>
            </a:pPr>
            <a:r>
              <a:rPr lang="cs-CZ" b="1" i="1" dirty="0" smtClean="0"/>
              <a:t> karotenoidy </a:t>
            </a:r>
            <a:r>
              <a:rPr lang="cs-CZ" dirty="0" smtClean="0"/>
              <a:t> př. </a:t>
            </a:r>
            <a:r>
              <a:rPr lang="el-GR" dirty="0" smtClean="0"/>
              <a:t>β</a:t>
            </a:r>
            <a:r>
              <a:rPr lang="cs-CZ" dirty="0" smtClean="0"/>
              <a:t> </a:t>
            </a:r>
            <a:r>
              <a:rPr lang="cs-CZ" dirty="0" smtClean="0"/>
              <a:t>– karoten (=</a:t>
            </a:r>
            <a:r>
              <a:rPr lang="cs-CZ" i="1" dirty="0" smtClean="0"/>
              <a:t>provitamin A)</a:t>
            </a:r>
            <a:endParaRPr lang="cs-CZ" b="1" i="1" dirty="0" smtClean="0"/>
          </a:p>
          <a:p>
            <a:pPr>
              <a:buNone/>
            </a:pPr>
            <a:endParaRPr lang="cs-CZ" b="1" i="1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4" name="Obrázek 3" descr="beta karot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5024330"/>
            <a:ext cx="6444207" cy="1833670"/>
          </a:xfrm>
          <a:prstGeom prst="rect">
            <a:avLst/>
          </a:prstGeom>
        </p:spPr>
      </p:pic>
      <p:pic>
        <p:nvPicPr>
          <p:cNvPr id="5" name="Obrázek 4" descr="mrk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5519" y="0"/>
            <a:ext cx="2948481" cy="1961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prstClr val="black"/>
                </a:solidFill>
              </a:rPr>
              <a:t>Odvozené  lipidy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b="1" dirty="0" err="1" smtClean="0">
                <a:solidFill>
                  <a:prstClr val="black"/>
                </a:solidFill>
              </a:rPr>
              <a:t>Polyterpeny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i="1" dirty="0" smtClean="0"/>
              <a:t>přírodní kaučuk </a:t>
            </a:r>
            <a:r>
              <a:rPr lang="cs-CZ" dirty="0" smtClean="0"/>
              <a:t>mléčná šťáva některých rostlin tzv. </a:t>
            </a:r>
            <a:r>
              <a:rPr lang="cs-CZ" b="1" i="1" dirty="0" smtClean="0"/>
              <a:t>latex</a:t>
            </a:r>
          </a:p>
          <a:p>
            <a:pPr>
              <a:buNone/>
            </a:pPr>
            <a:endParaRPr lang="cs-CZ" b="1" i="1" dirty="0"/>
          </a:p>
        </p:txBody>
      </p:sp>
      <p:pic>
        <p:nvPicPr>
          <p:cNvPr id="4" name="Obrázek 3" descr="lat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852936"/>
            <a:ext cx="5435287" cy="3624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>Odvozené lipidy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Steroidy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vznikají z </a:t>
            </a:r>
            <a:r>
              <a:rPr lang="cs-CZ" dirty="0" err="1" smtClean="0"/>
              <a:t>izoprenoidů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fyzikálně chemickými vlastnostmi podobný lipidům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společným základem </a:t>
            </a:r>
            <a:r>
              <a:rPr lang="cs-CZ" b="1" i="1" dirty="0" err="1" smtClean="0"/>
              <a:t>steran</a:t>
            </a:r>
            <a:endParaRPr lang="cs-CZ" dirty="0"/>
          </a:p>
        </p:txBody>
      </p:sp>
      <p:pic>
        <p:nvPicPr>
          <p:cNvPr id="4" name="Obrázek 3" descr="ster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221088"/>
            <a:ext cx="3312368" cy="2110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Odvozené lipidy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Steroidy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None/>
            </a:pPr>
            <a:r>
              <a:rPr lang="cs-CZ" b="1" dirty="0" err="1" smtClean="0"/>
              <a:t>Steran</a:t>
            </a:r>
            <a:r>
              <a:rPr lang="cs-CZ" dirty="0" smtClean="0"/>
              <a:t>  + uhlovodíkový řetězec  v pozici 17</a:t>
            </a:r>
          </a:p>
          <a:p>
            <a:pPr>
              <a:buNone/>
            </a:pPr>
            <a:r>
              <a:rPr lang="cs-CZ" dirty="0" smtClean="0"/>
              <a:t>              + </a:t>
            </a:r>
            <a:r>
              <a:rPr lang="cs-CZ" dirty="0" err="1" smtClean="0"/>
              <a:t>hydroxoskupina</a:t>
            </a:r>
            <a:r>
              <a:rPr lang="cs-CZ" dirty="0" smtClean="0"/>
              <a:t> v pozici 3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</a:t>
            </a:r>
            <a:r>
              <a:rPr lang="cs-CZ" sz="3600" b="1" dirty="0" smtClean="0"/>
              <a:t>steroly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nejznámější : </a:t>
            </a:r>
            <a:r>
              <a:rPr lang="cs-CZ" b="1" i="1" dirty="0" smtClean="0"/>
              <a:t>cholesterol</a:t>
            </a:r>
            <a:endParaRPr lang="cs-CZ" i="1" dirty="0"/>
          </a:p>
        </p:txBody>
      </p:sp>
      <p:sp>
        <p:nvSpPr>
          <p:cNvPr id="5" name="Šipka doprava 4"/>
          <p:cNvSpPr/>
          <p:nvPr/>
        </p:nvSpPr>
        <p:spPr>
          <a:xfrm rot="5400000">
            <a:off x="3383868" y="2960948"/>
            <a:ext cx="1152128" cy="93610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" name="Obrázek 5" descr="Cholesterol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509120"/>
            <a:ext cx="3203848" cy="200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(Ne)Rozpustné </a:t>
            </a:r>
            <a:r>
              <a:rPr lang="cs-CZ" b="1" dirty="0" smtClean="0"/>
              <a:t>ve vodě?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Pokus 1: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d</a:t>
            </a:r>
            <a:r>
              <a:rPr lang="cs-CZ" dirty="0" smtClean="0"/>
              <a:t>o 3 zkumavek dáme 1 ml rostlinného oleje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d</a:t>
            </a:r>
            <a:r>
              <a:rPr lang="cs-CZ" dirty="0" smtClean="0"/>
              <a:t>o první zkumavky nalijeme 5 ml vody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d</a:t>
            </a:r>
            <a:r>
              <a:rPr lang="cs-CZ" dirty="0" smtClean="0"/>
              <a:t>o druhé 5 ml benzen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d</a:t>
            </a:r>
            <a:r>
              <a:rPr lang="cs-CZ" dirty="0" smtClean="0"/>
              <a:t>o třetí chloroform</a:t>
            </a:r>
          </a:p>
          <a:p>
            <a:pPr marL="0" indent="0">
              <a:buNone/>
            </a:pPr>
            <a:r>
              <a:rPr lang="cs-CZ" dirty="0" smtClean="0"/>
              <a:t>                          </a:t>
            </a:r>
            <a:r>
              <a:rPr lang="cs-CZ" sz="4400" b="1" dirty="0" smtClean="0"/>
              <a:t>Co  se stalo?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5157192"/>
            <a:ext cx="820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lipidy nejsou rozpustné ve vodě - hydrofobní, jsou rozpustné v nepolárních organických rozpouštědlech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212976"/>
            <a:ext cx="1546448" cy="15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±  Cholesterol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b="1" i="1" dirty="0" smtClean="0"/>
              <a:t>„Hodný cholesterol“ (HDL)</a:t>
            </a:r>
          </a:p>
          <a:p>
            <a:pPr>
              <a:buNone/>
            </a:pPr>
            <a:r>
              <a:rPr lang="cs-CZ" dirty="0" smtClean="0"/>
              <a:t>ochranná funkce, krev zbavuje nadbytečného</a:t>
            </a:r>
          </a:p>
          <a:p>
            <a:pPr>
              <a:buNone/>
            </a:pPr>
            <a:r>
              <a:rPr lang="cs-CZ" dirty="0" smtClean="0"/>
              <a:t>cholesterolu (odvádí ho zpět do jater, kde je</a:t>
            </a:r>
          </a:p>
          <a:p>
            <a:pPr>
              <a:buNone/>
            </a:pPr>
            <a:r>
              <a:rPr lang="cs-CZ" dirty="0" smtClean="0"/>
              <a:t>metabolizován)</a:t>
            </a:r>
          </a:p>
          <a:p>
            <a:pPr>
              <a:buNone/>
            </a:pPr>
            <a:r>
              <a:rPr lang="cs-CZ" b="1" i="1" dirty="0" smtClean="0"/>
              <a:t>„Zlý cholesterol“ (LDL)</a:t>
            </a:r>
          </a:p>
          <a:p>
            <a:pPr>
              <a:buNone/>
            </a:pPr>
            <a:r>
              <a:rPr lang="cs-CZ" dirty="0" smtClean="0"/>
              <a:t>způsobuje usazování nadbytečného cholesterolu v</a:t>
            </a:r>
          </a:p>
          <a:p>
            <a:pPr>
              <a:buNone/>
            </a:pPr>
            <a:r>
              <a:rPr lang="cs-CZ" dirty="0" smtClean="0"/>
              <a:t>cévních stěnách, tím cévy ztrácejí pružnost a zužuje</a:t>
            </a:r>
          </a:p>
          <a:p>
            <a:pPr>
              <a:buNone/>
            </a:pPr>
            <a:r>
              <a:rPr lang="cs-CZ" dirty="0" smtClean="0"/>
              <a:t>se prostor pro průtok krve → </a:t>
            </a:r>
            <a:r>
              <a:rPr lang="cs-CZ" b="1" dirty="0" smtClean="0"/>
              <a:t>Ateroskleróza</a:t>
            </a:r>
            <a:endParaRPr lang="cs-CZ" b="1" i="1" dirty="0" smtClean="0"/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endParaRPr lang="cs-CZ" b="1" i="1" dirty="0"/>
          </a:p>
        </p:txBody>
      </p:sp>
      <p:pic>
        <p:nvPicPr>
          <p:cNvPr id="4" name="Obrázek 3" descr="ateroskler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0"/>
            <a:ext cx="1858429" cy="2298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más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000" y="3861048"/>
            <a:ext cx="2540000" cy="254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Pokus: </a:t>
            </a:r>
            <a:r>
              <a:rPr lang="cs-CZ" b="1" dirty="0" err="1" smtClean="0"/>
              <a:t>Liebermannův</a:t>
            </a:r>
            <a:r>
              <a:rPr lang="cs-CZ" b="1" dirty="0" smtClean="0"/>
              <a:t>-</a:t>
            </a:r>
            <a:r>
              <a:rPr lang="cs-CZ" b="1" dirty="0" err="1" smtClean="0"/>
              <a:t>Buchardův</a:t>
            </a:r>
            <a:r>
              <a:rPr lang="cs-CZ" b="1" dirty="0" smtClean="0"/>
              <a:t> test na obsah cholesterolu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>
              <a:buNone/>
            </a:pPr>
            <a:r>
              <a:rPr lang="cs-CZ" i="1" dirty="0" smtClean="0"/>
              <a:t>Postup: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k 10 kapkám roztoku tuku přidat 3 kapky acetanhydridu a 1 kapku </a:t>
            </a:r>
            <a:r>
              <a:rPr lang="cs-CZ" dirty="0" err="1" smtClean="0"/>
              <a:t>konc</a:t>
            </a:r>
            <a:r>
              <a:rPr lang="cs-CZ" dirty="0" smtClean="0"/>
              <a:t>. kyseliny sírové.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Test je pozitivní, pokud se objeví zelené zbarvení (živočišných tuků)</a:t>
            </a:r>
          </a:p>
          <a:p>
            <a:pPr>
              <a:buFont typeface="Wingdings" pitchFamily="2" charset="2"/>
              <a:buChar char="Ø"/>
            </a:pPr>
            <a:r>
              <a:rPr lang="cs-CZ" i="1" dirty="0" smtClean="0"/>
              <a:t> </a:t>
            </a:r>
            <a:r>
              <a:rPr lang="cs-CZ" dirty="0" smtClean="0"/>
              <a:t>podle intenzity lze posoudit obsah cholesterolu</a:t>
            </a:r>
            <a:endParaRPr lang="cs-CZ" i="1" dirty="0" smtClean="0"/>
          </a:p>
        </p:txBody>
      </p:sp>
      <p:pic>
        <p:nvPicPr>
          <p:cNvPr id="4" name="Obrázek 3" descr="_ole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80728"/>
            <a:ext cx="1758701" cy="1166095"/>
          </a:xfrm>
          <a:prstGeom prst="rect">
            <a:avLst/>
          </a:prstGeom>
        </p:spPr>
      </p:pic>
      <p:pic>
        <p:nvPicPr>
          <p:cNvPr id="6" name="Obrázek 5" descr="margari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5013176"/>
            <a:ext cx="2114292" cy="1611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5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Hlavní biologické funkce lipidů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Součást biologických membrán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Hlavní zásobárna energie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Izolační bariera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Ochranný obal organismů či buněk vůči infekci nebo dehydrataci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Prekurzory látek např. vitamínů, hormonů 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5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Dělení lipidů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5446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Jednoduché lipidy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cs-CZ" dirty="0" err="1" smtClean="0"/>
              <a:t>Acyglyceroly</a:t>
            </a:r>
            <a:endParaRPr lang="cs-CZ" dirty="0" smtClean="0"/>
          </a:p>
          <a:p>
            <a:pPr marL="914400" lvl="1" indent="-514350">
              <a:buFont typeface="Wingdings" pitchFamily="2" charset="2"/>
              <a:buChar char="Ø"/>
            </a:pPr>
            <a:r>
              <a:rPr lang="cs-CZ" dirty="0" smtClean="0"/>
              <a:t>Vosky</a:t>
            </a:r>
          </a:p>
          <a:p>
            <a:pPr marL="914400" lvl="1" indent="-514350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Složené lipidy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cs-CZ" dirty="0" err="1" smtClean="0"/>
              <a:t>Glykoacylglyceroly</a:t>
            </a:r>
            <a:endParaRPr lang="cs-CZ" dirty="0" smtClean="0"/>
          </a:p>
          <a:p>
            <a:pPr marL="914400" lvl="1" indent="-514350">
              <a:buFont typeface="Wingdings" pitchFamily="2" charset="2"/>
              <a:buChar char="Ø"/>
            </a:pPr>
            <a:r>
              <a:rPr lang="cs-CZ" dirty="0" err="1" smtClean="0"/>
              <a:t>Fosfoacylglyceroly</a:t>
            </a:r>
            <a:endParaRPr lang="cs-CZ" dirty="0" smtClean="0"/>
          </a:p>
          <a:p>
            <a:pPr marL="914400" lvl="1" indent="-514350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Odvozené lipidy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cs-CZ" dirty="0" smtClean="0"/>
              <a:t>Terpeny (</a:t>
            </a:r>
            <a:r>
              <a:rPr lang="cs-CZ" dirty="0" err="1" smtClean="0"/>
              <a:t>isoprenoidy</a:t>
            </a:r>
            <a:r>
              <a:rPr lang="cs-CZ" dirty="0" smtClean="0"/>
              <a:t>)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cs-CZ" dirty="0" smtClean="0"/>
              <a:t>Steroidy</a:t>
            </a:r>
          </a:p>
          <a:p>
            <a:pPr marL="914400" lvl="1" indent="-514350">
              <a:buNone/>
            </a:pPr>
            <a:endParaRPr lang="cs-CZ" dirty="0" smtClean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všechny lipidy obsahují: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  </a:t>
            </a:r>
            <a:r>
              <a:rPr lang="cs-CZ" sz="4000" b="1" dirty="0" smtClean="0"/>
              <a:t>mastné kyseliny</a:t>
            </a:r>
          </a:p>
          <a:p>
            <a:pPr marL="0" indent="0" algn="ctr">
              <a:buNone/>
            </a:pPr>
            <a:r>
              <a:rPr lang="cs-CZ" b="1" dirty="0" smtClean="0"/>
              <a:t>+</a:t>
            </a:r>
          </a:p>
          <a:p>
            <a:pPr marL="0" indent="0" algn="ctr">
              <a:buNone/>
            </a:pPr>
            <a:r>
              <a:rPr lang="cs-CZ" sz="4000" b="1" dirty="0" smtClean="0"/>
              <a:t>alkohol</a:t>
            </a:r>
            <a:endParaRPr lang="cs-CZ" sz="4000" b="1" dirty="0"/>
          </a:p>
        </p:txBody>
      </p:sp>
      <p:sp>
        <p:nvSpPr>
          <p:cNvPr id="12" name="Ovál 11"/>
          <p:cNvSpPr/>
          <p:nvPr/>
        </p:nvSpPr>
        <p:spPr>
          <a:xfrm>
            <a:off x="4685813" y="2708921"/>
            <a:ext cx="4048084" cy="266429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94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Mastné kyseliny MK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= </a:t>
            </a:r>
            <a:r>
              <a:rPr lang="cs-CZ" dirty="0" err="1" smtClean="0"/>
              <a:t>mnohouhlíkaté</a:t>
            </a:r>
            <a:r>
              <a:rPr lang="cs-CZ" dirty="0" smtClean="0"/>
              <a:t> alifatické monokarboxylové K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Obrázek 3" descr="číslování M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356992"/>
            <a:ext cx="6945282" cy="24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 přírodě se nejčastěji vyskytují MK :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602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S lineárním řetězcem se sudým počtem atomů tzv. vyšší MK s  C</a:t>
            </a:r>
            <a:r>
              <a:rPr lang="cs-CZ" baseline="-25000" dirty="0" smtClean="0"/>
              <a:t>12-24</a:t>
            </a:r>
            <a:r>
              <a:rPr lang="cs-CZ" dirty="0" smtClean="0"/>
              <a:t>  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sz="2600" b="1" i="1" dirty="0" smtClean="0"/>
              <a:t>kyselina palmitová </a:t>
            </a:r>
            <a:r>
              <a:rPr lang="cs-CZ" sz="2600" dirty="0"/>
              <a:t>C</a:t>
            </a:r>
            <a:r>
              <a:rPr lang="cs-CZ" sz="2600" baseline="-25000" dirty="0"/>
              <a:t>15</a:t>
            </a:r>
            <a:r>
              <a:rPr lang="cs-CZ" sz="2600" dirty="0"/>
              <a:t>H</a:t>
            </a:r>
            <a:r>
              <a:rPr lang="cs-CZ" sz="2600" baseline="-25000" dirty="0"/>
              <a:t>31</a:t>
            </a:r>
            <a:r>
              <a:rPr lang="cs-CZ" sz="2600" dirty="0"/>
              <a:t>COOH</a:t>
            </a:r>
            <a:r>
              <a:rPr lang="cs-CZ" sz="2600" baseline="-25000" dirty="0" smtClean="0"/>
              <a:t>  </a:t>
            </a:r>
            <a:endParaRPr lang="cs-CZ" sz="2600" dirty="0" smtClean="0"/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sz="2600" b="1" i="1" dirty="0" smtClean="0"/>
              <a:t>kyselina stearová  </a:t>
            </a:r>
            <a:r>
              <a:rPr lang="cs-CZ" sz="2600" dirty="0"/>
              <a:t>C</a:t>
            </a:r>
            <a:r>
              <a:rPr lang="cs-CZ" sz="2600" baseline="-25000" dirty="0"/>
              <a:t>17</a:t>
            </a:r>
            <a:r>
              <a:rPr lang="cs-CZ" sz="2600" dirty="0"/>
              <a:t>H</a:t>
            </a:r>
            <a:r>
              <a:rPr lang="cs-CZ" sz="2600" baseline="-25000" dirty="0"/>
              <a:t>35</a:t>
            </a:r>
            <a:r>
              <a:rPr lang="cs-CZ" sz="2600" dirty="0"/>
              <a:t>COOH</a:t>
            </a:r>
            <a:r>
              <a:rPr lang="cs-CZ" sz="2600" baseline="-25000" dirty="0" smtClean="0"/>
              <a:t> </a:t>
            </a:r>
            <a:endParaRPr lang="cs-CZ" sz="2600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nenasycené obvykle MK C</a:t>
            </a:r>
            <a:r>
              <a:rPr lang="cs-CZ" baseline="-25000" dirty="0" smtClean="0"/>
              <a:t>18-24</a:t>
            </a:r>
          </a:p>
          <a:p>
            <a:pPr marL="0" indent="0">
              <a:buNone/>
            </a:pPr>
            <a:r>
              <a:rPr lang="cs-CZ" sz="2600" b="1" i="1" dirty="0" smtClean="0"/>
              <a:t>    kyselina olejová </a:t>
            </a:r>
            <a:r>
              <a:rPr lang="cs-CZ" sz="2600" dirty="0"/>
              <a:t>C</a:t>
            </a:r>
            <a:r>
              <a:rPr lang="cs-CZ" sz="2600" baseline="-25000" dirty="0"/>
              <a:t>17</a:t>
            </a:r>
            <a:r>
              <a:rPr lang="cs-CZ" sz="2600" dirty="0"/>
              <a:t>H</a:t>
            </a:r>
            <a:r>
              <a:rPr lang="cs-CZ" sz="2600" baseline="-25000" dirty="0"/>
              <a:t>33</a:t>
            </a:r>
            <a:r>
              <a:rPr lang="cs-CZ" sz="2600" dirty="0"/>
              <a:t>COOH</a:t>
            </a:r>
            <a:endParaRPr lang="cs-CZ" sz="2600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Obsahující  2 či více dvojných vazeb (vazby izolované, umístěné ve středu molekuly)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sz="2600" b="1" i="1" dirty="0" smtClean="0"/>
              <a:t>kyselina linolová </a:t>
            </a:r>
            <a:r>
              <a:rPr lang="cs-CZ" sz="2600" dirty="0" smtClean="0"/>
              <a:t>C</a:t>
            </a:r>
            <a:r>
              <a:rPr lang="cs-CZ" sz="2600" baseline="-25000" dirty="0" smtClean="0"/>
              <a:t>17</a:t>
            </a:r>
            <a:r>
              <a:rPr lang="cs-CZ" sz="2600" dirty="0" smtClean="0"/>
              <a:t>H</a:t>
            </a:r>
            <a:r>
              <a:rPr lang="cs-CZ" sz="2600" baseline="-25000" dirty="0" smtClean="0"/>
              <a:t>31</a:t>
            </a:r>
            <a:r>
              <a:rPr lang="cs-CZ" sz="2600" dirty="0" smtClean="0"/>
              <a:t>COOH</a:t>
            </a:r>
            <a:endParaRPr lang="cs-CZ" sz="2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15631"/>
            <a:ext cx="3247256" cy="44315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33211"/>
            <a:ext cx="3306094" cy="4019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5636" y="4318623"/>
            <a:ext cx="3105384" cy="3862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16836"/>
            <a:ext cx="3032576" cy="3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5724128" y="4293096"/>
            <a:ext cx="2088232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3203848" y="4293096"/>
            <a:ext cx="2088232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mono di tri glycer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41168"/>
            <a:ext cx="9137240" cy="2925988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467544" y="4293096"/>
            <a:ext cx="2376264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1331640" y="2132856"/>
            <a:ext cx="6624736" cy="18722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Jednoduché lipidy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Acylglyceroly</a:t>
            </a:r>
            <a:r>
              <a:rPr lang="cs-CZ" b="1" dirty="0" smtClean="0"/>
              <a:t> = glyceridy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Estery </a:t>
            </a:r>
            <a:r>
              <a:rPr lang="cs-CZ" dirty="0" err="1" smtClean="0"/>
              <a:t>trihydroxyalkoholu</a:t>
            </a:r>
            <a:r>
              <a:rPr lang="cs-CZ" dirty="0" smtClean="0"/>
              <a:t> glycerolu</a:t>
            </a:r>
          </a:p>
          <a:p>
            <a:pPr marL="0" indent="0" algn="ctr">
              <a:buNone/>
            </a:pPr>
            <a:r>
              <a:rPr lang="cs-CZ" dirty="0" smtClean="0"/>
              <a:t>+</a:t>
            </a:r>
          </a:p>
          <a:p>
            <a:pPr marL="0" indent="0" algn="ctr">
              <a:buNone/>
            </a:pPr>
            <a:r>
              <a:rPr lang="cs-CZ" dirty="0"/>
              <a:t>m</a:t>
            </a:r>
            <a:r>
              <a:rPr lang="cs-CZ" dirty="0" smtClean="0"/>
              <a:t>astných kyselin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err="1" smtClean="0"/>
              <a:t>Monoacylglycerol</a:t>
            </a:r>
            <a:r>
              <a:rPr lang="cs-CZ" sz="2400" dirty="0" smtClean="0"/>
              <a:t>        </a:t>
            </a:r>
            <a:r>
              <a:rPr lang="cs-CZ" sz="2400" dirty="0" err="1" smtClean="0"/>
              <a:t>Diacylglyceroly</a:t>
            </a:r>
            <a:r>
              <a:rPr lang="cs-CZ" sz="2400" dirty="0" smtClean="0"/>
              <a:t>          </a:t>
            </a:r>
            <a:r>
              <a:rPr lang="cs-CZ" sz="2400" dirty="0" err="1"/>
              <a:t>T</a:t>
            </a:r>
            <a:r>
              <a:rPr lang="cs-CZ" sz="2400" dirty="0" err="1" smtClean="0"/>
              <a:t>riaclyglyceroly</a:t>
            </a:r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 smtClean="0"/>
              <a:t>Jednoduché lipidy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Acylglyceroly</a:t>
            </a:r>
            <a:r>
              <a:rPr lang="cs-CZ" b="1" dirty="0" smtClean="0"/>
              <a:t> dělíme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i="1" dirty="0" smtClean="0"/>
              <a:t>Neutrální tuky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pevné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převážně nasycené MK</a:t>
            </a:r>
          </a:p>
          <a:p>
            <a:pPr>
              <a:buFont typeface="Wingdings" pitchFamily="2" charset="2"/>
              <a:buChar char="§"/>
            </a:pPr>
            <a:r>
              <a:rPr lang="cs-CZ" i="1" dirty="0" smtClean="0"/>
              <a:t>Neutrální oleje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kapalné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obsahuje více nenasycených MK (zdravější)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i="1" dirty="0" smtClean="0"/>
              <a:t>Rostlinné</a:t>
            </a:r>
            <a:r>
              <a:rPr lang="cs-CZ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Rostlinné oleje, tuky (margariny)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obsahují více nenasycených MK  (mají více příznivější vliv na naše zdraví, než tuky živočišné).</a:t>
            </a:r>
          </a:p>
          <a:p>
            <a:pPr>
              <a:buFont typeface="Wingdings" pitchFamily="2" charset="2"/>
              <a:buChar char="§"/>
            </a:pPr>
            <a:r>
              <a:rPr lang="cs-CZ" i="1" dirty="0" smtClean="0"/>
              <a:t>Živočišné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Živočišné tuky (sádlo, máslo), v sušenkách, v sladkém pečivu apod.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5" name="Obrázek 4" descr="rostlinný ole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404664"/>
            <a:ext cx="800472" cy="2598936"/>
          </a:xfrm>
          <a:prstGeom prst="rect">
            <a:avLst/>
          </a:prstGeom>
        </p:spPr>
      </p:pic>
      <p:pic>
        <p:nvPicPr>
          <p:cNvPr id="6" name="Obrázek 5" descr="sád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097106"/>
            <a:ext cx="2016224" cy="176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949</Words>
  <Application>Microsoft Office PowerPoint</Application>
  <PresentationFormat>Předvádění na obrazovce (4:3)</PresentationFormat>
  <Paragraphs>281</Paragraphs>
  <Slides>32</Slides>
  <Notes>17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Přírodní látky Lipidy</vt:lpstr>
      <vt:lpstr>Kde se lipidy nachází?</vt:lpstr>
      <vt:lpstr>(Ne)Rozpustné ve vodě?</vt:lpstr>
      <vt:lpstr>Hlavní biologické funkce lipidů</vt:lpstr>
      <vt:lpstr>Dělení lipidů </vt:lpstr>
      <vt:lpstr>Mastné kyseliny MK</vt:lpstr>
      <vt:lpstr> V přírodě se nejčastěji vyskytují MK : </vt:lpstr>
      <vt:lpstr> Jednoduché lipidy Acylglyceroly = glyceridy </vt:lpstr>
      <vt:lpstr>Jednoduché lipidy Acylglyceroly dělíme</vt:lpstr>
      <vt:lpstr>Jednoduché lipidy Máslo/margarín</vt:lpstr>
      <vt:lpstr>Jednoduché lipidy Acylglyceroly a rekce</vt:lpstr>
      <vt:lpstr>Jednoduché lipidy Jak mýdlo funguje?</vt:lpstr>
      <vt:lpstr>Jednoduché lipidy Acylglyceroly a rekce</vt:lpstr>
      <vt:lpstr>Jednoduché lipidy Acylglyceroly a rekce</vt:lpstr>
      <vt:lpstr>Jednoduché lipidy Acylglyceroly a rekce</vt:lpstr>
      <vt:lpstr>Jednoduché lipidy Vosky</vt:lpstr>
      <vt:lpstr>Jednoduché lipidy Vosky</vt:lpstr>
      <vt:lpstr>Jednoduché lipidy Vosky vlastnosti</vt:lpstr>
      <vt:lpstr>Přírodní látky Lipidy II</vt:lpstr>
      <vt:lpstr>Složené  lipidy Glykoacylglyceroly</vt:lpstr>
      <vt:lpstr>Složené  lipidy Fosfoacylglyceroly  (fosfolipidy)</vt:lpstr>
      <vt:lpstr>Odvozené  lipidy Terpeny (isoprenoidy)</vt:lpstr>
      <vt:lpstr>Odvozené  lipidy Monoterpeny</vt:lpstr>
      <vt:lpstr>Odvozené  lipidy Diterpeny</vt:lpstr>
      <vt:lpstr>Odvozené  lipidy Triterpeny</vt:lpstr>
      <vt:lpstr>Odvozené  lipidy Tetraterpeny</vt:lpstr>
      <vt:lpstr>Odvozené  lipidy Polyterpeny</vt:lpstr>
      <vt:lpstr>Odvozené lipidy Steroidy</vt:lpstr>
      <vt:lpstr>Odvozené lipidy Steroidy </vt:lpstr>
      <vt:lpstr>±  Cholesterol</vt:lpstr>
      <vt:lpstr>Pokus: Liebermannův-Buchardův test na obsah cholesterolu</vt:lpstr>
      <vt:lpstr>Děkuji za pozornost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Lipidy</dc:title>
  <dc:creator>admin</dc:creator>
  <cp:lastModifiedBy>admin</cp:lastModifiedBy>
  <cp:revision>128</cp:revision>
  <dcterms:created xsi:type="dcterms:W3CDTF">2012-01-11T14:24:45Z</dcterms:created>
  <dcterms:modified xsi:type="dcterms:W3CDTF">2012-01-14T02:09:11Z</dcterms:modified>
</cp:coreProperties>
</file>